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22"/>
  </p:notesMasterIdLst>
  <p:handoutMasterIdLst>
    <p:handoutMasterId r:id="rId23"/>
  </p:handoutMasterIdLst>
  <p:sldIdLst>
    <p:sldId id="372" r:id="rId5"/>
    <p:sldId id="257" r:id="rId6"/>
    <p:sldId id="510" r:id="rId7"/>
    <p:sldId id="512" r:id="rId8"/>
    <p:sldId id="507" r:id="rId9"/>
    <p:sldId id="515" r:id="rId10"/>
    <p:sldId id="511" r:id="rId11"/>
    <p:sldId id="516" r:id="rId12"/>
    <p:sldId id="498" r:id="rId13"/>
    <p:sldId id="462" r:id="rId14"/>
    <p:sldId id="506" r:id="rId15"/>
    <p:sldId id="485" r:id="rId16"/>
    <p:sldId id="477" r:id="rId17"/>
    <p:sldId id="518" r:id="rId18"/>
    <p:sldId id="517" r:id="rId19"/>
    <p:sldId id="479" r:id="rId20"/>
    <p:sldId id="513"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DFDS" panose="020B0604020202020204" charset="0"/>
      <p:regular r:id="rId28"/>
      <p:bold r:id="rId29"/>
      <p:italic r:id="rId30"/>
    </p:embeddedFont>
    <p:embeddedFont>
      <p:font typeface="DFDS Bold" panose="020B0604020202020204" charset="0"/>
      <p:bold r:id="rId31"/>
    </p:embeddedFont>
    <p:embeddedFont>
      <p:font typeface="DFDS Light"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73450" autoAdjust="0"/>
  </p:normalViewPr>
  <p:slideViewPr>
    <p:cSldViewPr snapToGrid="0" showGuides="1">
      <p:cViewPr varScale="1">
        <p:scale>
          <a:sx n="84" d="100"/>
          <a:sy n="84" d="100"/>
        </p:scale>
        <p:origin x="1344" y="84"/>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Azure DevOps</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3926"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6685" y="1190612"/>
        <a:ext cx="1580934" cy="1344953"/>
      </dsp:txXfrm>
    </dsp:sp>
    <dsp:sp modelId="{023EE649-D501-4243-BBD6-15F7682770C8}">
      <dsp:nvSpPr>
        <dsp:cNvPr id="0" name=""/>
        <dsp:cNvSpPr/>
      </dsp:nvSpPr>
      <dsp:spPr>
        <a:xfrm>
          <a:off x="1902219"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Azure DevOps</a:t>
          </a:r>
        </a:p>
      </dsp:txBody>
      <dsp:txXfrm>
        <a:off x="1974978" y="1190612"/>
        <a:ext cx="1580934" cy="1344953"/>
      </dsp:txXfrm>
    </dsp:sp>
    <dsp:sp modelId="{D1ABB850-5378-4BB1-A6BD-E4F17F09F5C5}">
      <dsp:nvSpPr>
        <dsp:cNvPr id="0" name=""/>
        <dsp:cNvSpPr/>
      </dsp:nvSpPr>
      <dsp:spPr>
        <a:xfrm>
          <a:off x="3800512"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73271" y="1190612"/>
        <a:ext cx="1580934" cy="1344953"/>
      </dsp:txXfrm>
    </dsp:sp>
    <dsp:sp modelId="{73AF9431-A068-4651-90FA-B607007530FF}">
      <dsp:nvSpPr>
        <dsp:cNvPr id="0" name=""/>
        <dsp:cNvSpPr/>
      </dsp:nvSpPr>
      <dsp:spPr>
        <a:xfrm>
          <a:off x="5698804"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71563" y="1190612"/>
        <a:ext cx="1580934" cy="1344953"/>
      </dsp:txXfrm>
    </dsp:sp>
    <dsp:sp modelId="{234D0A35-B628-40DB-880F-F41E6740D644}">
      <dsp:nvSpPr>
        <dsp:cNvPr id="0" name=""/>
        <dsp:cNvSpPr/>
      </dsp:nvSpPr>
      <dsp:spPr>
        <a:xfrm>
          <a:off x="7597097"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69856" y="1190612"/>
        <a:ext cx="1580934" cy="1344953"/>
      </dsp:txXfrm>
    </dsp:sp>
    <dsp:sp modelId="{D261368C-88C8-4E66-90FD-5837BED2D67D}">
      <dsp:nvSpPr>
        <dsp:cNvPr id="0" name=""/>
        <dsp:cNvSpPr/>
      </dsp:nvSpPr>
      <dsp:spPr>
        <a:xfrm>
          <a:off x="9495390" y="1117853"/>
          <a:ext cx="1726452"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68149" y="1190612"/>
        <a:ext cx="1580934"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15/10/2020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15/10/2020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devops/cli/?view=azure-devop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i="0" kern="1200" dirty="0">
                <a:solidFill>
                  <a:schemeClr val="tx1"/>
                </a:solidFill>
                <a:effectLst/>
                <a:latin typeface="Arial" panose="020B0604020202020204" pitchFamily="34" charset="0"/>
                <a:ea typeface="+mn-ea"/>
                <a:cs typeface="+mn-cs"/>
                <a:hlinkClick r:id="rId3" tooltip="https://docs.microsoft.com/en-us/azure/devops/cli/?view=azure-devops"/>
              </a:rPr>
              <a:t>https://docs.microsoft.com/en-us/azure/devops/cli/?view=azure-devops</a:t>
            </a:r>
            <a:endParaRPr lang="da-DK" sz="1200" b="0" i="0" kern="1200" dirty="0">
              <a:solidFill>
                <a:schemeClr val="tx1"/>
              </a:solidFill>
              <a:effectLst/>
              <a:latin typeface="Arial" panose="020B0604020202020204" pitchFamily="34" charset="0"/>
              <a:ea typeface="+mn-ea"/>
              <a:cs typeface="+mn-cs"/>
            </a:endParaRP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b="1" dirty="0"/>
              <a:t>What is it? =&gt; </a:t>
            </a:r>
            <a:r>
              <a:rPr lang="da-DK" dirty="0"/>
              <a:t>https://sec.ch9.ms/ch9/6f7f/424c1d79-4896-4b8e-9034-0aa80ecb6f7f/AzureBoards_high.mp4</a:t>
            </a:r>
            <a:br>
              <a:rPr lang="da-DK" dirty="0"/>
            </a:br>
            <a:br>
              <a:rPr lang="da-DK" dirty="0"/>
            </a:b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DevOps culture stresses small, multidisciplinary teams, who work autonomously and take collective accountability for how actual users experience their software. For a DevOps team, </a:t>
            </a:r>
            <a:r>
              <a:rPr lang="en-US" sz="1200" b="0" i="1" kern="1200" dirty="0">
                <a:solidFill>
                  <a:schemeClr val="tx1"/>
                </a:solidFill>
                <a:effectLst/>
                <a:latin typeface="Arial" panose="020B0604020202020204" pitchFamily="34" charset="0"/>
                <a:ea typeface="+mn-ea"/>
                <a:cs typeface="+mn-cs"/>
              </a:rPr>
              <a:t>there’s no place like production.</a:t>
            </a:r>
            <a:r>
              <a:rPr lang="en-US" sz="1200" b="0" i="0" kern="1200" dirty="0">
                <a:solidFill>
                  <a:schemeClr val="tx1"/>
                </a:solidFill>
                <a:effectLst/>
                <a:latin typeface="Arial" panose="020B0604020202020204" pitchFamily="34" charset="0"/>
                <a:ea typeface="+mn-ea"/>
                <a:cs typeface="+mn-cs"/>
              </a:rPr>
              <a:t> Everything they do is about making customers’ live experience better while constantly working to reduce their cycle times.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The contraction of “Dev” and “Ops” refers to replacing siloed Development and Operations to create multidisciplinary teams that now work together with shared and efficient practices and tools. Essential DevOps practices include agile planning, continuous integration, continuous delivery, and monitoring of applications.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383775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89205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882130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15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15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15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10/15/2020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15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1.png"/><Relationship Id="rId1" Type="http://schemas.openxmlformats.org/officeDocument/2006/relationships/slideLayout" Target="../slideLayouts/slideLayout36.xm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dirty="0"/>
            </a:br>
            <a:r>
              <a:rPr lang="da-DK" sz="9000" dirty="0"/>
              <a:t>DEEP-DIVE</a:t>
            </a:r>
            <a:br>
              <a:rPr lang="da-DK" sz="9000" dirty="0"/>
            </a:br>
            <a:br>
              <a:rPr lang="da-DK" sz="9000" dirty="0"/>
            </a:br>
            <a:r>
              <a:rPr lang="da-DK" sz="1400" dirty="0"/>
              <a:t>U</a:t>
            </a:r>
            <a:r>
              <a:rPr lang="da-DK" sz="1400" cap="none" dirty="0"/>
              <a:t>pdated 14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a:t>
              </a:r>
            </a:p>
          </p:txBody>
        </p:sp>
      </p:grpSp>
      <p:pic>
        <p:nvPicPr>
          <p:cNvPr id="4" name="Picture 3">
            <a:extLst>
              <a:ext uri="{FF2B5EF4-FFF2-40B4-BE49-F238E27FC236}">
                <a16:creationId xmlns:a16="http://schemas.microsoft.com/office/drawing/2014/main" id="{DE3BC5FE-665C-4217-9C22-0D4643B4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387" y="1561147"/>
            <a:ext cx="9801225" cy="4467225"/>
          </a:xfrm>
          <a:prstGeom prst="rect">
            <a:avLst/>
          </a:prstGeom>
        </p:spPr>
      </p:pic>
    </p:spTree>
    <p:extLst>
      <p:ext uri="{BB962C8B-B14F-4D97-AF65-F5344CB8AC3E}">
        <p14:creationId xmlns:p14="http://schemas.microsoft.com/office/powerpoint/2010/main" val="369868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 &gt; Projects</a:t>
              </a:r>
            </a:p>
          </p:txBody>
        </p:sp>
      </p:grpSp>
    </p:spTree>
    <p:extLst>
      <p:ext uri="{BB962C8B-B14F-4D97-AF65-F5344CB8AC3E}">
        <p14:creationId xmlns:p14="http://schemas.microsoft.com/office/powerpoint/2010/main" val="268904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 &gt; Projects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provide ”process pipelines” for </a:t>
            </a:r>
            <a:r>
              <a:rPr lang="da-DK" sz="2100" b="1" dirty="0"/>
              <a:t>work items</a:t>
            </a:r>
            <a:r>
              <a:rPr lang="da-DK" sz="2100" dirty="0"/>
              <a:t>. T</a:t>
            </a:r>
            <a:r>
              <a:rPr lang="en-US" sz="2100" dirty="0"/>
              <a:t>he primary “unit of work” in ADO</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backlogs</a:t>
            </a:r>
            <a:r>
              <a:rPr lang="da-DK" sz="2100" dirty="0"/>
              <a:t> to plan, priotize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iterations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list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Azure DevOps &gt; Boards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399938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549211" y="3185720"/>
            <a:ext cx="11093578" cy="830997"/>
          </a:xfrm>
          <a:prstGeom prst="rect">
            <a:avLst/>
          </a:prstGeom>
        </p:spPr>
        <p:txBody>
          <a:bodyPr wrap="square">
            <a:spAutoFit/>
          </a:bodyPr>
          <a:lstStyle/>
          <a:p>
            <a:r>
              <a:rPr lang="da-DK" sz="4800" dirty="0"/>
              <a:t>https://airtable.com/shrDUlkEelfraVzON</a:t>
            </a:r>
          </a:p>
        </p:txBody>
      </p:sp>
    </p:spTree>
    <p:extLst>
      <p:ext uri="{BB962C8B-B14F-4D97-AF65-F5344CB8AC3E}">
        <p14:creationId xmlns:p14="http://schemas.microsoft.com/office/powerpoint/2010/main" val="115130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720904675"/>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5" name="Picture 4">
            <a:extLst>
              <a:ext uri="{FF2B5EF4-FFF2-40B4-BE49-F238E27FC236}">
                <a16:creationId xmlns:a16="http://schemas.microsoft.com/office/drawing/2014/main" id="{7D96C664-3B82-4CED-ABCB-42B59673A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550" y="1670684"/>
            <a:ext cx="8420900" cy="4330065"/>
          </a:xfrm>
          <a:prstGeom prst="rect">
            <a:avLst/>
          </a:prstGeom>
        </p:spPr>
      </p:pic>
    </p:spTree>
    <p:extLst>
      <p:ext uri="{BB962C8B-B14F-4D97-AF65-F5344CB8AC3E}">
        <p14:creationId xmlns:p14="http://schemas.microsoft.com/office/powerpoint/2010/main" val="290898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409887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Refine)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Create at Least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5" name="Picture 4">
            <a:extLst>
              <a:ext uri="{FF2B5EF4-FFF2-40B4-BE49-F238E27FC236}">
                <a16:creationId xmlns:a16="http://schemas.microsoft.com/office/drawing/2014/main" id="{17B2597A-9547-4352-A247-C29AADD2A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380" y="1865784"/>
            <a:ext cx="4115374" cy="4020111"/>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557</Words>
  <Application>Microsoft Office PowerPoint</Application>
  <PresentationFormat>Widescreen</PresentationFormat>
  <Paragraphs>71</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DFDS Light</vt:lpstr>
      <vt:lpstr>Calibri</vt:lpstr>
      <vt:lpstr>DFDS</vt:lpstr>
      <vt:lpstr>DFDS Bold</vt:lpstr>
      <vt:lpstr>Arial</vt:lpstr>
      <vt:lpstr>DFDS PowerPoint Template 16_9 logo top</vt:lpstr>
      <vt:lpstr>Azure Devops DEEP-DIVE  Updated 14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2020-10-15T11:56:36Z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